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5" r:id="rId10"/>
    <p:sldId id="267" r:id="rId11"/>
    <p:sldId id="268" r:id="rId12"/>
    <p:sldId id="270" r:id="rId13"/>
    <p:sldId id="271" r:id="rId14"/>
    <p:sldId id="272" r:id="rId15"/>
    <p:sldId id="273" r:id="rId16"/>
    <p:sldId id="274" r:id="rId17"/>
    <p:sldId id="275" r:id="rId18"/>
    <p:sldId id="276" r:id="rId19"/>
    <p:sldId id="26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46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sl-SI" smtClean="0"/>
              <a:t>Uredite slog naslova matrice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Uredite slog podnaslova matrice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t kartice z imen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esnično ali neresničn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sl-SI" smtClean="0"/>
              <a:t>Uredite slog naslova matrice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sl-SI" smtClean="0"/>
              <a:t>Uredite slog naslova matrice</a:t>
            </a:r>
            <a:endParaRPr lang="en-US" dirty="0"/>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11/5/2013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l-SI" smtClean="0"/>
              <a:t>Uredite slog naslova matrice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11/5/2013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11/5/2013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11/5/2013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sl-SI" smtClean="0"/>
              <a:t>Uredite slog naslova matrice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42A54C80-263E-416B-A8E0-580EDEADCBDC}" type="datetimeFigureOut">
              <a:rPr lang="en-US" dirty="0"/>
              <a:t>11/5/2013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B61BEF0D-F0BB-DE4B-95CE-6DB70DBA9567}" type="datetimeFigureOut">
              <a:rPr lang="en-US" dirty="0"/>
              <a:pPr/>
              <a:t>11/5/2013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sl-SI" smtClean="0"/>
              <a:t>Uredite slog naslova matrice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11/5/2013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jpeg"/><Relationship Id="rId7" Type="http://schemas.openxmlformats.org/officeDocument/2006/relationships/image" Target="../media/image1.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jpeg"/><Relationship Id="rId4" Type="http://schemas.openxmlformats.org/officeDocument/2006/relationships/hyperlink" Target="http://www.turisticna-zveza.si/DoggyWCMS/uploadsimages/naZabavoVnaravo2krog.jpg" TargetMode="Externa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turisticna-zveza.si/DoggyWCMS/uploadsimages/naZabavoVnaravo2krog.jpg" TargetMode="External"/><Relationship Id="rId2" Type="http://schemas.openxmlformats.org/officeDocument/2006/relationships/hyperlink" Target="mailto:prah.joze@volja.net"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l.wikipedia.org/wiki/Energija" TargetMode="External"/><Relationship Id="rId2" Type="http://schemas.openxmlformats.org/officeDocument/2006/relationships/hyperlink" Target="http://sl.wikipedia.org/wiki/Snov" TargetMode="External"/><Relationship Id="rId1" Type="http://schemas.openxmlformats.org/officeDocument/2006/relationships/slideLayout" Target="../slideLayouts/slideLayout2.xml"/><Relationship Id="rId4" Type="http://schemas.openxmlformats.org/officeDocument/2006/relationships/hyperlink" Target="http://sl.wikipedia.org/wiki/%C4%8Clove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p:txBody>
          <a:bodyPr/>
          <a:lstStyle/>
          <a:p>
            <a:r>
              <a:rPr lang="sl-SI" dirty="0" smtClean="0"/>
              <a:t/>
            </a:r>
            <a:br>
              <a:rPr lang="sl-SI" dirty="0" smtClean="0"/>
            </a:br>
            <a:r>
              <a:rPr lang="sl-SI" dirty="0" smtClean="0"/>
              <a:t>ZELENI TURIZEM </a:t>
            </a:r>
            <a:endParaRPr lang="sl-SI" dirty="0"/>
          </a:p>
        </p:txBody>
      </p:sp>
      <p:sp>
        <p:nvSpPr>
          <p:cNvPr id="15" name="Označba mesta vsebine 14"/>
          <p:cNvSpPr>
            <a:spLocks noGrp="1"/>
          </p:cNvSpPr>
          <p:nvPr>
            <p:ph idx="1"/>
          </p:nvPr>
        </p:nvSpPr>
        <p:spPr/>
        <p:txBody>
          <a:bodyPr/>
          <a:lstStyle/>
          <a:p>
            <a:r>
              <a:rPr lang="sl-SI" dirty="0"/>
              <a:t>Trajnostni </a:t>
            </a:r>
            <a:r>
              <a:rPr lang="sl-SI" dirty="0" smtClean="0"/>
              <a:t>turizem, EKOTURIZEM,</a:t>
            </a:r>
          </a:p>
          <a:p>
            <a:pPr marL="0" indent="0">
              <a:buNone/>
            </a:pPr>
            <a:r>
              <a:rPr lang="sl-SI" dirty="0" smtClean="0"/>
              <a:t> </a:t>
            </a:r>
            <a:r>
              <a:rPr lang="sl-SI" dirty="0"/>
              <a:t>so </a:t>
            </a:r>
            <a:r>
              <a:rPr lang="sl-SI" b="1" dirty="0"/>
              <a:t>okolju prijazna trajnostna potovanja </a:t>
            </a:r>
            <a:r>
              <a:rPr lang="sl-SI" dirty="0"/>
              <a:t>v destinacije, </a:t>
            </a:r>
            <a:r>
              <a:rPr lang="sl-SI" b="1" dirty="0"/>
              <a:t>kjer so flora, favna in </a:t>
            </a:r>
            <a:r>
              <a:rPr lang="sl-SI" b="1" dirty="0" smtClean="0"/>
              <a:t>tako naravna kot kulturna </a:t>
            </a:r>
            <a:r>
              <a:rPr lang="sl-SI" b="1" dirty="0"/>
              <a:t>dediščina primarne </a:t>
            </a:r>
            <a:r>
              <a:rPr lang="sl-SI" b="1" dirty="0" smtClean="0"/>
              <a:t>atrakcije. Vplivi </a:t>
            </a:r>
            <a:r>
              <a:rPr lang="sl-SI" b="1" dirty="0"/>
              <a:t>podnebja </a:t>
            </a:r>
            <a:r>
              <a:rPr lang="sl-SI" b="1" dirty="0" smtClean="0"/>
              <a:t>pa so minimizirani</a:t>
            </a:r>
            <a:r>
              <a:rPr lang="sl-SI" b="1" dirty="0"/>
              <a:t>.</a:t>
            </a:r>
            <a:endParaRPr lang="sl-SI" dirty="0"/>
          </a:p>
        </p:txBody>
      </p:sp>
      <p:pic>
        <p:nvPicPr>
          <p:cNvPr id="6" name="Slika 5" descr="C:\Users\Jože\Documents\JOŽE 2013\GOZDARSTVO\glava zgs.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889" y="190500"/>
            <a:ext cx="1577340" cy="838200"/>
          </a:xfrm>
          <a:prstGeom prst="rect">
            <a:avLst/>
          </a:prstGeom>
          <a:noFill/>
          <a:ln>
            <a:noFill/>
          </a:ln>
        </p:spPr>
      </p:pic>
      <p:pic>
        <p:nvPicPr>
          <p:cNvPr id="7" name="Slika 6" descr="http://www.turisticna-zveza.si/DoggyWCMS/uploadsimages/naZabavoVnaravo2krog.jpg">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4674" y="190500"/>
            <a:ext cx="1158240" cy="789940"/>
          </a:xfrm>
          <a:prstGeom prst="rect">
            <a:avLst/>
          </a:prstGeom>
          <a:noFill/>
          <a:ln>
            <a:noFill/>
          </a:ln>
        </p:spPr>
      </p:pic>
      <p:sp>
        <p:nvSpPr>
          <p:cNvPr id="11" name="Rectangle 8"/>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l-SI"/>
          </a:p>
        </p:txBody>
      </p:sp>
      <p:graphicFrame>
        <p:nvGraphicFramePr>
          <p:cNvPr id="12" name="Predmet 11"/>
          <p:cNvGraphicFramePr>
            <a:graphicFrameLocks noChangeAspect="1"/>
          </p:cNvGraphicFramePr>
          <p:nvPr>
            <p:extLst>
              <p:ext uri="{D42A27DB-BD31-4B8C-83A1-F6EECF244321}">
                <p14:modId xmlns:p14="http://schemas.microsoft.com/office/powerpoint/2010/main" val="3716799221"/>
              </p:ext>
            </p:extLst>
          </p:nvPr>
        </p:nvGraphicFramePr>
        <p:xfrm>
          <a:off x="3760358" y="184197"/>
          <a:ext cx="2140109" cy="844504"/>
        </p:xfrm>
        <a:graphic>
          <a:graphicData uri="http://schemas.openxmlformats.org/presentationml/2006/ole">
            <mc:AlternateContent xmlns:mc="http://schemas.openxmlformats.org/markup-compatibility/2006">
              <mc:Choice xmlns:v="urn:schemas-microsoft-com:vml" Requires="v">
                <p:oleObj spid="_x0000_s1039" r:id="rId6" imgW="914400" imgH="914400" progId="CorelDraw.Graphic.8">
                  <p:embed/>
                </p:oleObj>
              </mc:Choice>
              <mc:Fallback>
                <p:oleObj r:id="rId6" imgW="914400" imgH="914400" progId="CorelDraw.Graphic.8">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0358" y="184197"/>
                        <a:ext cx="2140109" cy="844504"/>
                      </a:xfrm>
                      <a:prstGeom prst="rect">
                        <a:avLst/>
                      </a:prstGeom>
                      <a:noFill/>
                    </p:spPr>
                  </p:pic>
                </p:oleObj>
              </mc:Fallback>
            </mc:AlternateContent>
          </a:graphicData>
        </a:graphic>
      </p:graphicFrame>
      <p:pic>
        <p:nvPicPr>
          <p:cNvPr id="8" name="Picture 2" descr="F:\20100 okt ljutomer vrtec sev\DSC_0221.JPG"/>
          <p:cNvPicPr>
            <a:picLocks noChangeAspect="1"/>
          </p:cNvPicPr>
          <p:nvPr/>
        </p:nvPicPr>
        <p:blipFill>
          <a:blip r:embed="rId8"/>
          <a:srcRect/>
          <a:stretch>
            <a:fillRect/>
          </a:stretch>
        </p:blipFill>
        <p:spPr>
          <a:xfrm>
            <a:off x="2656363" y="3355675"/>
            <a:ext cx="2084518" cy="3135050"/>
          </a:xfrm>
          <a:prstGeom prst="rect">
            <a:avLst/>
          </a:prstGeom>
        </p:spPr>
      </p:pic>
      <p:pic>
        <p:nvPicPr>
          <p:cNvPr id="9" name="Picture 3" descr="H:\2006_03_20 PARK OTROCI RADEČE\100_0015.JPG"/>
          <p:cNvPicPr>
            <a:picLocks noChangeAspect="1"/>
          </p:cNvPicPr>
          <p:nvPr/>
        </p:nvPicPr>
        <p:blipFill>
          <a:blip r:embed="rId9"/>
          <a:srcRect/>
          <a:stretch>
            <a:fillRect/>
          </a:stretch>
        </p:blipFill>
        <p:spPr>
          <a:xfrm>
            <a:off x="6392172" y="3685929"/>
            <a:ext cx="3542569" cy="2355433"/>
          </a:xfrm>
          <a:prstGeom prst="rect">
            <a:avLst/>
          </a:prstGeom>
        </p:spPr>
      </p:pic>
    </p:spTree>
    <p:extLst>
      <p:ext uri="{BB962C8B-B14F-4D97-AF65-F5344CB8AC3E}">
        <p14:creationId xmlns:p14="http://schemas.microsoft.com/office/powerpoint/2010/main" val="16052830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slov 1"/>
          <p:cNvSpPr>
            <a:spLocks noGrp="1"/>
          </p:cNvSpPr>
          <p:nvPr>
            <p:ph type="title"/>
          </p:nvPr>
        </p:nvSpPr>
        <p:spPr/>
        <p:txBody>
          <a:bodyPr/>
          <a:lstStyle/>
          <a:p>
            <a:r>
              <a:rPr lang="sl-SI" smtClean="0">
                <a:latin typeface="Algerian" panose="04020705040A02060702" pitchFamily="82" charset="0"/>
              </a:rPr>
              <a:t>Kaj je Narava</a:t>
            </a:r>
            <a:endParaRPr lang="sl-SI" smtClean="0"/>
          </a:p>
        </p:txBody>
      </p:sp>
      <p:sp>
        <p:nvSpPr>
          <p:cNvPr id="4099" name="Ograda vsebine 2"/>
          <p:cNvSpPr>
            <a:spLocks noGrp="1"/>
          </p:cNvSpPr>
          <p:nvPr>
            <p:ph idx="1"/>
          </p:nvPr>
        </p:nvSpPr>
        <p:spPr/>
        <p:txBody>
          <a:bodyPr>
            <a:normAutofit fontScale="92500"/>
          </a:bodyPr>
          <a:lstStyle/>
          <a:p>
            <a:r>
              <a:rPr lang="sl-SI" sz="3600" dirty="0" smtClean="0"/>
              <a:t>Narava je popolna. </a:t>
            </a:r>
          </a:p>
          <a:p>
            <a:r>
              <a:rPr lang="sl-SI" sz="3600" dirty="0" smtClean="0"/>
              <a:t>V njej je več smotrnosti in logike kot v najpametnejših razpravah.</a:t>
            </a:r>
          </a:p>
          <a:p>
            <a:r>
              <a:rPr lang="sl-SI" sz="3600" dirty="0" smtClean="0"/>
              <a:t>Narava pravzaprav vsakomur od nas daje vse, kar za življenje potrebujemo.</a:t>
            </a:r>
          </a:p>
          <a:p>
            <a:r>
              <a:rPr lang="es-ES" sz="3600" dirty="0" smtClean="0"/>
              <a:t>V </a:t>
            </a:r>
            <a:r>
              <a:rPr lang="es-ES" sz="3600" dirty="0" err="1" smtClean="0"/>
              <a:t>naravi</a:t>
            </a:r>
            <a:r>
              <a:rPr lang="es-ES" sz="3600" dirty="0" smtClean="0"/>
              <a:t> ni </a:t>
            </a:r>
            <a:r>
              <a:rPr lang="es-ES" sz="3600" dirty="0" err="1" smtClean="0"/>
              <a:t>nič</a:t>
            </a:r>
            <a:r>
              <a:rPr lang="es-ES" sz="3600" dirty="0" smtClean="0"/>
              <a:t> </a:t>
            </a:r>
            <a:r>
              <a:rPr lang="es-ES" sz="3600" dirty="0" err="1" smtClean="0"/>
              <a:t>odveč</a:t>
            </a:r>
            <a:r>
              <a:rPr lang="sl-SI" sz="3600" dirty="0" smtClean="0"/>
              <a:t>.</a:t>
            </a:r>
          </a:p>
          <a:p>
            <a:endParaRPr lang="sl-SI" dirty="0" smtClean="0"/>
          </a:p>
        </p:txBody>
      </p:sp>
    </p:spTree>
    <p:extLst>
      <p:ext uri="{BB962C8B-B14F-4D97-AF65-F5344CB8AC3E}">
        <p14:creationId xmlns:p14="http://schemas.microsoft.com/office/powerpoint/2010/main" val="297228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slov 1"/>
          <p:cNvSpPr>
            <a:spLocks noGrp="1"/>
          </p:cNvSpPr>
          <p:nvPr>
            <p:ph type="title"/>
          </p:nvPr>
        </p:nvSpPr>
        <p:spPr/>
        <p:txBody>
          <a:bodyPr/>
          <a:lstStyle/>
          <a:p>
            <a:r>
              <a:rPr lang="sl-SI" smtClean="0">
                <a:latin typeface="Algerian" panose="04020705040A02060702" pitchFamily="82" charset="0"/>
              </a:rPr>
              <a:t>Kaj je Narava</a:t>
            </a:r>
            <a:endParaRPr lang="sl-SI" smtClean="0"/>
          </a:p>
        </p:txBody>
      </p:sp>
      <p:sp>
        <p:nvSpPr>
          <p:cNvPr id="6147" name="Ograda vsebine 2"/>
          <p:cNvSpPr>
            <a:spLocks noGrp="1"/>
          </p:cNvSpPr>
          <p:nvPr>
            <p:ph idx="1"/>
          </p:nvPr>
        </p:nvSpPr>
        <p:spPr/>
        <p:txBody>
          <a:bodyPr>
            <a:normAutofit/>
          </a:bodyPr>
          <a:lstStyle/>
          <a:p>
            <a:r>
              <a:rPr lang="sl-SI" sz="3200" dirty="0" smtClean="0"/>
              <a:t>Človek uporablja naravne vire</a:t>
            </a:r>
          </a:p>
          <a:p>
            <a:r>
              <a:rPr lang="sl-SI" sz="3200" dirty="0" smtClean="0"/>
              <a:t>Iz okolja pridobivamo surovine</a:t>
            </a:r>
          </a:p>
          <a:p>
            <a:r>
              <a:rPr lang="sl-SI" sz="3200" dirty="0" smtClean="0"/>
              <a:t>Fosilna goriva so neobnovljiva</a:t>
            </a:r>
          </a:p>
          <a:p>
            <a:r>
              <a:rPr lang="pl-PL" sz="3200" dirty="0" smtClean="0"/>
              <a:t>Večino energije dobimo od Sonca</a:t>
            </a:r>
          </a:p>
          <a:p>
            <a:r>
              <a:rPr lang="sl-SI" sz="3200" dirty="0" smtClean="0"/>
              <a:t>V okolju povzročamo spremembe</a:t>
            </a:r>
          </a:p>
          <a:p>
            <a:r>
              <a:rPr lang="sl-SI" sz="3200" dirty="0" smtClean="0"/>
              <a:t>Za seboj puščamo odpadke</a:t>
            </a:r>
          </a:p>
        </p:txBody>
      </p:sp>
    </p:spTree>
    <p:extLst>
      <p:ext uri="{BB962C8B-B14F-4D97-AF65-F5344CB8AC3E}">
        <p14:creationId xmlns:p14="http://schemas.microsoft.com/office/powerpoint/2010/main" val="3283300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slov 1"/>
          <p:cNvSpPr>
            <a:spLocks noGrp="1"/>
          </p:cNvSpPr>
          <p:nvPr>
            <p:ph type="title"/>
          </p:nvPr>
        </p:nvSpPr>
        <p:spPr/>
        <p:txBody>
          <a:bodyPr/>
          <a:lstStyle/>
          <a:p>
            <a:r>
              <a:rPr lang="sl-SI" smtClean="0">
                <a:latin typeface="Algerian" panose="04020705040A02060702" pitchFamily="82" charset="0"/>
              </a:rPr>
              <a:t>Kaj je Narava</a:t>
            </a:r>
            <a:endParaRPr lang="sl-SI" smtClean="0"/>
          </a:p>
        </p:txBody>
      </p:sp>
      <p:sp>
        <p:nvSpPr>
          <p:cNvPr id="3" name="Ograda vsebine 2"/>
          <p:cNvSpPr>
            <a:spLocks noGrp="1"/>
          </p:cNvSpPr>
          <p:nvPr>
            <p:ph idx="1"/>
          </p:nvPr>
        </p:nvSpPr>
        <p:spPr>
          <a:xfrm>
            <a:off x="509954" y="1740877"/>
            <a:ext cx="8764048" cy="4300485"/>
          </a:xfrm>
        </p:spPr>
        <p:txBody>
          <a:bodyPr rtlCol="0">
            <a:noAutofit/>
          </a:bodyPr>
          <a:lstStyle/>
          <a:p>
            <a:pPr>
              <a:defRPr/>
            </a:pPr>
            <a:r>
              <a:rPr lang="sl-SI" sz="2800" b="1" dirty="0" smtClean="0"/>
              <a:t>Naravo</a:t>
            </a:r>
            <a:r>
              <a:rPr lang="sl-SI" sz="2800" dirty="0" smtClean="0"/>
              <a:t> ohranjamo tako, da varujemo naravne vrednote in ohranjamo biotsko raznovrstnost. Med </a:t>
            </a:r>
            <a:r>
              <a:rPr lang="sl-SI" sz="2800" b="1" dirty="0" smtClean="0"/>
              <a:t>naravne vrednote</a:t>
            </a:r>
            <a:r>
              <a:rPr lang="sl-SI" sz="2800" dirty="0" smtClean="0"/>
              <a:t> sodi vsa naravna dediščina: redki, dragoceni, znameniti in drugi vredni naravni pojavi, na primer minerali in fosili, podzemske jame, soteske, izviri, slapovi, brzice, jezera, barja, potoki in reke z obrežji, morska obala, krajina in oblikovana narava. </a:t>
            </a:r>
          </a:p>
          <a:p>
            <a:pPr>
              <a:defRPr/>
            </a:pPr>
            <a:r>
              <a:rPr lang="sl-SI" sz="2800" b="1" dirty="0" smtClean="0"/>
              <a:t>Biotsko raznovrstnost</a:t>
            </a:r>
            <a:r>
              <a:rPr lang="sl-SI" sz="2800" dirty="0" smtClean="0"/>
              <a:t>, to je raznovrstnost živih organizmov, ohranjamo z ohranjanjem naravnega ravnovesja.</a:t>
            </a:r>
          </a:p>
        </p:txBody>
      </p:sp>
    </p:spTree>
    <p:extLst>
      <p:ext uri="{BB962C8B-B14F-4D97-AF65-F5344CB8AC3E}">
        <p14:creationId xmlns:p14="http://schemas.microsoft.com/office/powerpoint/2010/main" val="3574428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slov 1"/>
          <p:cNvSpPr>
            <a:spLocks noGrp="1"/>
          </p:cNvSpPr>
          <p:nvPr>
            <p:ph type="title"/>
          </p:nvPr>
        </p:nvSpPr>
        <p:spPr/>
        <p:txBody>
          <a:bodyPr/>
          <a:lstStyle/>
          <a:p>
            <a:r>
              <a:rPr lang="sl-SI" smtClean="0">
                <a:latin typeface="Algerian" panose="04020705040A02060702" pitchFamily="82" charset="0"/>
              </a:rPr>
              <a:t>Kaj je Narava</a:t>
            </a:r>
            <a:endParaRPr lang="sl-SI" smtClean="0"/>
          </a:p>
        </p:txBody>
      </p:sp>
      <p:sp>
        <p:nvSpPr>
          <p:cNvPr id="3" name="Ograda vsebine 2"/>
          <p:cNvSpPr>
            <a:spLocks noGrp="1"/>
          </p:cNvSpPr>
          <p:nvPr>
            <p:ph idx="1"/>
          </p:nvPr>
        </p:nvSpPr>
        <p:spPr>
          <a:xfrm>
            <a:off x="677334" y="1930401"/>
            <a:ext cx="8596668" cy="4110962"/>
          </a:xfrm>
        </p:spPr>
        <p:txBody>
          <a:bodyPr rtlCol="0">
            <a:noAutofit/>
          </a:bodyPr>
          <a:lstStyle/>
          <a:p>
            <a:pPr>
              <a:defRPr/>
            </a:pPr>
            <a:r>
              <a:rPr lang="sl-SI" sz="2800" dirty="0" smtClean="0"/>
              <a:t>Je občutje kot osnovno vsega življenja ?</a:t>
            </a:r>
          </a:p>
          <a:p>
            <a:pPr>
              <a:defRPr/>
            </a:pPr>
            <a:r>
              <a:rPr lang="sl-SI" sz="2800" dirty="0" smtClean="0"/>
              <a:t>Organizme povezuje mogočna sila: občutenje tega, kaj jim dene dobro in kaj škoduje. </a:t>
            </a:r>
          </a:p>
          <a:p>
            <a:pPr>
              <a:defRPr/>
            </a:pPr>
            <a:r>
              <a:rPr lang="sl-SI" sz="2800" dirty="0" smtClean="0"/>
              <a:t>Že preproste celice sledijo vrednotam. Niso mehanični avtomati, temveč subjekti (kako drugače pojasniti osupljivost življenjskih procesov, ki jih odkrivamo v naravi. </a:t>
            </a:r>
          </a:p>
          <a:p>
            <a:pPr>
              <a:defRPr/>
            </a:pPr>
            <a:r>
              <a:rPr lang="sl-SI" sz="2800" dirty="0" smtClean="0"/>
              <a:t>Popularna (redukcionistična) darvinistična predstava, češ da vsemu živemu svetu vlada le sebičen pohlep, ne zdrži celostne presoje.</a:t>
            </a:r>
            <a:br>
              <a:rPr lang="sl-SI" sz="2800" dirty="0" smtClean="0"/>
            </a:br>
            <a:endParaRPr lang="sl-SI" sz="2800" dirty="0" smtClean="0"/>
          </a:p>
        </p:txBody>
      </p:sp>
    </p:spTree>
    <p:extLst>
      <p:ext uri="{BB962C8B-B14F-4D97-AF65-F5344CB8AC3E}">
        <p14:creationId xmlns:p14="http://schemas.microsoft.com/office/powerpoint/2010/main" val="4035944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slov 1"/>
          <p:cNvSpPr>
            <a:spLocks noGrp="1"/>
          </p:cNvSpPr>
          <p:nvPr>
            <p:ph type="title"/>
          </p:nvPr>
        </p:nvSpPr>
        <p:spPr/>
        <p:txBody>
          <a:bodyPr/>
          <a:lstStyle/>
          <a:p>
            <a:r>
              <a:rPr lang="sl-SI" smtClean="0">
                <a:latin typeface="Algerian" panose="04020705040A02060702" pitchFamily="82" charset="0"/>
              </a:rPr>
              <a:t>Kaj je Narava</a:t>
            </a:r>
            <a:endParaRPr lang="sl-SI" smtClean="0"/>
          </a:p>
        </p:txBody>
      </p:sp>
      <p:sp>
        <p:nvSpPr>
          <p:cNvPr id="9219" name="Ograda vsebine 2"/>
          <p:cNvSpPr>
            <a:spLocks noGrp="1"/>
          </p:cNvSpPr>
          <p:nvPr>
            <p:ph idx="1"/>
          </p:nvPr>
        </p:nvSpPr>
        <p:spPr/>
        <p:txBody>
          <a:bodyPr>
            <a:normAutofit lnSpcReduction="10000"/>
          </a:bodyPr>
          <a:lstStyle/>
          <a:p>
            <a:r>
              <a:rPr lang="sl-SI" sz="3200" dirty="0" smtClean="0"/>
              <a:t>Rastline in živali so nam, ljudem, sorodne bolj, kot smo si dolgo predstavljali. Na njih izkušamo osrednje razsežnosti svojih občutij, brez katerih bi duševno zakrneli. Iz tega sledi – tudi politično – brizantno spoznanje: samo z ohranitvijo narave bomo lahko dolgoročno rešili svojo človeškost in svobodo.</a:t>
            </a:r>
          </a:p>
        </p:txBody>
      </p:sp>
    </p:spTree>
    <p:extLst>
      <p:ext uri="{BB962C8B-B14F-4D97-AF65-F5344CB8AC3E}">
        <p14:creationId xmlns:p14="http://schemas.microsoft.com/office/powerpoint/2010/main" val="3442809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normAutofit/>
          </a:bodyPr>
          <a:lstStyle/>
          <a:p>
            <a:pPr>
              <a:defRPr/>
            </a:pPr>
            <a:r>
              <a:rPr lang="sl-SI" dirty="0" smtClean="0"/>
              <a:t>Etični kodeks obiskovalcev v Naravi</a:t>
            </a:r>
            <a:br>
              <a:rPr lang="sl-SI" dirty="0" smtClean="0"/>
            </a:br>
            <a:endParaRPr lang="sl-SI" dirty="0" smtClean="0"/>
          </a:p>
        </p:txBody>
      </p:sp>
      <p:sp>
        <p:nvSpPr>
          <p:cNvPr id="3" name="Ograda vsebine 2"/>
          <p:cNvSpPr>
            <a:spLocks noGrp="1"/>
          </p:cNvSpPr>
          <p:nvPr>
            <p:ph idx="1"/>
          </p:nvPr>
        </p:nvSpPr>
        <p:spPr/>
        <p:txBody>
          <a:bodyPr rtlCol="0">
            <a:normAutofit/>
          </a:bodyPr>
          <a:lstStyle/>
          <a:p>
            <a:pPr>
              <a:defRPr/>
            </a:pPr>
            <a:r>
              <a:rPr lang="sl-SI" dirty="0" smtClean="0"/>
              <a:t>Vsak čas in kraj terjata svoje vedenje, vsako okolje in vsaka družba vzpostavita za posamezna področja našega delovanja pravila obnašanja, ki naj bi zagotavljala usklajene medsebojne odnose.</a:t>
            </a:r>
          </a:p>
          <a:p>
            <a:pPr>
              <a:defRPr/>
            </a:pPr>
            <a:r>
              <a:rPr lang="sl-SI" dirty="0" smtClean="0"/>
              <a:t>Tako je treba upoštevati pravila obnašanja tudi pri gibanju v naravnem prostoru.</a:t>
            </a:r>
          </a:p>
          <a:p>
            <a:pPr>
              <a:defRPr/>
            </a:pPr>
            <a:r>
              <a:rPr lang="sl-SI" dirty="0" smtClean="0"/>
              <a:t>Vsakokrat in kjer koli se že gibljemo, je treba upoštevati bonton, ki obiskovalcu zagotovi kulturni stik – obisk. Narave pa pri tem v ničemer ne prizadenemo, z ljudmi pa vzpostavimo času in kraju primerno sodelovanje. </a:t>
            </a:r>
          </a:p>
          <a:p>
            <a:pPr>
              <a:defRPr/>
            </a:pPr>
            <a:r>
              <a:rPr lang="sl-SI" dirty="0" smtClean="0"/>
              <a:t>Zato je primerno in potrebno uveljaviti etični kodeks obiskovalcev Narave, ki določa odnose človeka do Narave,  do družbenega okolja, do ljudi kot skupnosti ter ureja odnose do Narave.</a:t>
            </a:r>
          </a:p>
          <a:p>
            <a:pPr>
              <a:defRPr/>
            </a:pPr>
            <a:endParaRPr lang="sl-SI" dirty="0" smtClean="0"/>
          </a:p>
        </p:txBody>
      </p:sp>
    </p:spTree>
    <p:extLst>
      <p:ext uri="{BB962C8B-B14F-4D97-AF65-F5344CB8AC3E}">
        <p14:creationId xmlns:p14="http://schemas.microsoft.com/office/powerpoint/2010/main" val="7694796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noGrp="1"/>
          </p:cNvSpPr>
          <p:nvPr>
            <p:ph type="title"/>
          </p:nvPr>
        </p:nvSpPr>
        <p:spPr/>
        <p:txBody>
          <a:bodyPr anchorCtr="1"/>
          <a:lstStyle/>
          <a:p>
            <a:pPr lvl="0" algn="ctr"/>
            <a:r>
              <a:rPr lang="sl-SI" sz="3200"/>
              <a:t>Narava je posebna vrednota tudi zaradi tega, ker nikoli ne more biti slaba.</a:t>
            </a:r>
          </a:p>
        </p:txBody>
      </p:sp>
      <p:sp>
        <p:nvSpPr>
          <p:cNvPr id="3" name="Ograda vsebine 2"/>
          <p:cNvSpPr txBox="1">
            <a:spLocks noGrp="1"/>
          </p:cNvSpPr>
          <p:nvPr>
            <p:ph idx="1"/>
          </p:nvPr>
        </p:nvSpPr>
        <p:spPr/>
        <p:txBody>
          <a:bodyPr/>
          <a:lstStyle/>
          <a:p>
            <a:pPr lvl="0"/>
            <a:r>
              <a:rPr lang="sl-SI" sz="2400" dirty="0"/>
              <a:t>Je res danes vrednota imeti čim več,</a:t>
            </a:r>
          </a:p>
          <a:p>
            <a:pPr lvl="0"/>
            <a:r>
              <a:rPr lang="sl-SI" sz="2400" dirty="0"/>
              <a:t>biti čim bolj zaposlen,</a:t>
            </a:r>
          </a:p>
          <a:p>
            <a:pPr lvl="0"/>
            <a:r>
              <a:rPr lang="sl-SI" sz="2400" dirty="0"/>
              <a:t>biti v toku dogodkov,</a:t>
            </a:r>
          </a:p>
          <a:p>
            <a:pPr lvl="0"/>
            <a:r>
              <a:rPr lang="sl-SI" sz="2400" dirty="0"/>
              <a:t>biti brezkompromisen in agresiven,</a:t>
            </a:r>
          </a:p>
          <a:p>
            <a:pPr lvl="0"/>
            <a:r>
              <a:rPr lang="sl-SI" sz="2400" dirty="0"/>
              <a:t>biti pohlepen</a:t>
            </a:r>
          </a:p>
          <a:p>
            <a:pPr lvl="0"/>
            <a:r>
              <a:rPr lang="sl-SI" sz="2400" dirty="0"/>
              <a:t>itd.</a:t>
            </a:r>
          </a:p>
        </p:txBody>
      </p:sp>
      <p:sp>
        <p:nvSpPr>
          <p:cNvPr id="4" name="Ograda vsebine 3"/>
          <p:cNvSpPr txBox="1">
            <a:spLocks noGrp="1"/>
          </p:cNvSpPr>
          <p:nvPr>
            <p:ph idx="2"/>
          </p:nvPr>
        </p:nvSpPr>
        <p:spPr/>
        <p:txBody>
          <a:bodyPr>
            <a:normAutofit/>
          </a:bodyPr>
          <a:lstStyle/>
          <a:p>
            <a:pPr lvl="0"/>
            <a:r>
              <a:rPr lang="sl-SI" sz="2400" dirty="0"/>
              <a:t>Ljudje, ki čutijo z naravo so vsi široki, odprti in pozitivno naravnani na življenje, naravnani na skromnost, delo in umirjenost.</a:t>
            </a:r>
          </a:p>
          <a:p>
            <a:pPr lvl="0"/>
            <a:r>
              <a:rPr lang="sl-SI" sz="2400" dirty="0"/>
              <a:t>Narava je učiteljica!</a:t>
            </a:r>
          </a:p>
        </p:txBody>
      </p:sp>
    </p:spTree>
    <p:extLst>
      <p:ext uri="{BB962C8B-B14F-4D97-AF65-F5344CB8AC3E}">
        <p14:creationId xmlns:p14="http://schemas.microsoft.com/office/powerpoint/2010/main" val="3719742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noGrp="1"/>
          </p:cNvSpPr>
          <p:nvPr>
            <p:ph type="title"/>
          </p:nvPr>
        </p:nvSpPr>
        <p:spPr/>
        <p:txBody>
          <a:bodyPr/>
          <a:lstStyle/>
          <a:p>
            <a:pPr lvl="0"/>
            <a:r>
              <a:rPr lang="sl-SI"/>
              <a:t>Cilj trajnostnega razvoja</a:t>
            </a:r>
          </a:p>
        </p:txBody>
      </p:sp>
      <p:sp>
        <p:nvSpPr>
          <p:cNvPr id="3" name="Ograda vsebine 4"/>
          <p:cNvSpPr txBox="1">
            <a:spLocks noGrp="1"/>
          </p:cNvSpPr>
          <p:nvPr>
            <p:ph idx="1"/>
          </p:nvPr>
        </p:nvSpPr>
        <p:spPr/>
        <p:txBody>
          <a:bodyPr/>
          <a:lstStyle/>
          <a:p>
            <a:pPr lvl="0"/>
            <a:r>
              <a:rPr lang="sl-SI"/>
              <a:t>Da bi naša civilizacija izvedla kvalitativni preskok v družbo, v kateri bi bilo merilo blagostanja stopnja dialoga človeka z naravo.</a:t>
            </a:r>
          </a:p>
        </p:txBody>
      </p:sp>
      <p:pic>
        <p:nvPicPr>
          <p:cNvPr id="4" name="Picture 3"/>
          <p:cNvPicPr>
            <a:picLocks noChangeAspect="1"/>
          </p:cNvPicPr>
          <p:nvPr/>
        </p:nvPicPr>
        <p:blipFill>
          <a:blip r:embed="rId2"/>
          <a:srcRect/>
          <a:stretch>
            <a:fillRect/>
          </a:stretch>
        </p:blipFill>
        <p:spPr>
          <a:xfrm>
            <a:off x="4151785" y="3202696"/>
            <a:ext cx="3744413" cy="3532985"/>
          </a:xfrm>
          <a:prstGeom prst="rect">
            <a:avLst/>
          </a:prstGeom>
          <a:noFill/>
          <a:ln w="63495">
            <a:solidFill>
              <a:srgbClr val="333333"/>
            </a:solidFill>
            <a:prstDash val="solid"/>
          </a:ln>
          <a:effectLst>
            <a:outerShdw dist="292095" dir="5400000" algn="tl">
              <a:srgbClr val="000000">
                <a:alpha val="22000"/>
              </a:srgbClr>
            </a:outerShdw>
          </a:effectLst>
        </p:spPr>
      </p:pic>
    </p:spTree>
    <p:extLst>
      <p:ext uri="{BB962C8B-B14F-4D97-AF65-F5344CB8AC3E}">
        <p14:creationId xmlns:p14="http://schemas.microsoft.com/office/powerpoint/2010/main" val="3113522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BD15018_"/>
          <p:cNvPicPr>
            <a:picLocks noChangeAspect="1"/>
          </p:cNvPicPr>
          <p:nvPr/>
        </p:nvPicPr>
        <p:blipFill>
          <a:blip r:embed="rId2"/>
          <a:srcRect/>
          <a:stretch>
            <a:fillRect/>
          </a:stretch>
        </p:blipFill>
        <p:spPr>
          <a:xfrm>
            <a:off x="-831017" y="-1875453"/>
            <a:ext cx="13856552" cy="10801377"/>
          </a:xfrm>
          <a:prstGeom prst="rect">
            <a:avLst/>
          </a:prstGeom>
          <a:noFill/>
          <a:ln>
            <a:noFill/>
          </a:ln>
        </p:spPr>
      </p:pic>
    </p:spTree>
    <p:extLst>
      <p:ext uri="{BB962C8B-B14F-4D97-AF65-F5344CB8AC3E}">
        <p14:creationId xmlns:p14="http://schemas.microsoft.com/office/powerpoint/2010/main" val="3732514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sp>
        <p:nvSpPr>
          <p:cNvPr id="3" name="Označba mesta vsebine 2"/>
          <p:cNvSpPr>
            <a:spLocks noGrp="1"/>
          </p:cNvSpPr>
          <p:nvPr>
            <p:ph idx="1"/>
          </p:nvPr>
        </p:nvSpPr>
        <p:spPr/>
        <p:txBody>
          <a:bodyPr/>
          <a:lstStyle/>
          <a:p>
            <a:endParaRPr lang="sl-SI" dirty="0" smtClean="0"/>
          </a:p>
          <a:p>
            <a:endParaRPr lang="sl-SI" dirty="0"/>
          </a:p>
          <a:p>
            <a:endParaRPr lang="sl-SI" dirty="0" smtClean="0"/>
          </a:p>
          <a:p>
            <a:endParaRPr lang="sl-SI" dirty="0"/>
          </a:p>
          <a:p>
            <a:endParaRPr lang="sl-SI" dirty="0" smtClean="0"/>
          </a:p>
          <a:p>
            <a:endParaRPr lang="sl-SI" dirty="0"/>
          </a:p>
          <a:p>
            <a:endParaRPr lang="sl-SI" dirty="0" smtClean="0"/>
          </a:p>
          <a:p>
            <a:endParaRPr lang="sl-SI" dirty="0"/>
          </a:p>
          <a:p>
            <a:r>
              <a:rPr lang="sl-SI" dirty="0" smtClean="0"/>
              <a:t>Hvala za pozornost, Jože Prah, 041 657 560, </a:t>
            </a:r>
            <a:r>
              <a:rPr lang="sl-SI" dirty="0" smtClean="0">
                <a:hlinkClick r:id="rId2"/>
              </a:rPr>
              <a:t>prah.joze@volja.net</a:t>
            </a:r>
            <a:r>
              <a:rPr lang="sl-SI" dirty="0" smtClean="0"/>
              <a:t> </a:t>
            </a:r>
            <a:endParaRPr lang="sl-SI" dirty="0"/>
          </a:p>
        </p:txBody>
      </p:sp>
      <p:pic>
        <p:nvPicPr>
          <p:cNvPr id="4" name="Slika 3" descr="http://www.turisticna-zveza.si/DoggyWCMS/uploadsimages/naZabavoVnaravo2krog.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0768" y="469641"/>
            <a:ext cx="6372807" cy="4447592"/>
          </a:xfrm>
          <a:prstGeom prst="rect">
            <a:avLst/>
          </a:prstGeom>
          <a:noFill/>
          <a:ln>
            <a:noFill/>
          </a:ln>
        </p:spPr>
      </p:pic>
    </p:spTree>
    <p:extLst>
      <p:ext uri="{BB962C8B-B14F-4D97-AF65-F5344CB8AC3E}">
        <p14:creationId xmlns:p14="http://schemas.microsoft.com/office/powerpoint/2010/main" val="1083985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ZELEN</a:t>
            </a:r>
            <a:endParaRPr lang="sl-SI" dirty="0"/>
          </a:p>
        </p:txBody>
      </p:sp>
      <p:sp>
        <p:nvSpPr>
          <p:cNvPr id="3" name="Označba mesta vsebine 2"/>
          <p:cNvSpPr>
            <a:spLocks noGrp="1"/>
          </p:cNvSpPr>
          <p:nvPr>
            <p:ph idx="1"/>
          </p:nvPr>
        </p:nvSpPr>
        <p:spPr/>
        <p:txBody>
          <a:bodyPr>
            <a:normAutofit fontScale="85000" lnSpcReduction="20000"/>
          </a:bodyPr>
          <a:lstStyle/>
          <a:p>
            <a:r>
              <a:rPr lang="sl-SI" dirty="0"/>
              <a:t>Izvorno se v poslovanju termin </a:t>
            </a:r>
            <a:r>
              <a:rPr lang="sl-SI" b="1" dirty="0"/>
              <a:t>»ZELEN« </a:t>
            </a:r>
            <a:r>
              <a:rPr lang="sl-SI" dirty="0"/>
              <a:t>nanaša </a:t>
            </a:r>
            <a:r>
              <a:rPr lang="sl-SI" b="1" dirty="0"/>
              <a:t>na </a:t>
            </a:r>
            <a:r>
              <a:rPr lang="sl-SI" b="1" dirty="0" err="1"/>
              <a:t>okoljske</a:t>
            </a:r>
            <a:r>
              <a:rPr lang="sl-SI" b="1" dirty="0"/>
              <a:t> zadeve, vendar danes zaobjema vse poglede trajnostnega razvoja, </a:t>
            </a:r>
            <a:r>
              <a:rPr lang="sl-SI" dirty="0"/>
              <a:t>ki temelji na štirih osnovnih principih (UNWTO</a:t>
            </a:r>
            <a:r>
              <a:rPr lang="sl-SI" dirty="0" smtClean="0"/>
              <a:t>):</a:t>
            </a:r>
          </a:p>
          <a:p>
            <a:r>
              <a:rPr lang="sl-SI" b="1" dirty="0" err="1"/>
              <a:t>okoljski</a:t>
            </a:r>
            <a:r>
              <a:rPr lang="sl-SI" b="1" dirty="0"/>
              <a:t> vidik </a:t>
            </a:r>
            <a:r>
              <a:rPr lang="sl-SI" dirty="0"/>
              <a:t>– Čim bolj zmanjšati onesnaženost zraka, vode in zemlje ter količine odpadkov, ki jih ustvarjajo turistični ponudniki ter obiskovalci. Ohranjati in krepiti kakovost ter značilnost krajinske krajine, zavarovati in ohranjati naravna območja, habitate in prosto živeče rastline ter živali.</a:t>
            </a:r>
          </a:p>
          <a:p>
            <a:r>
              <a:rPr lang="sl-SI" b="1" dirty="0"/>
              <a:t>družbeni vidik</a:t>
            </a:r>
            <a:r>
              <a:rPr lang="sl-SI" dirty="0"/>
              <a:t> – Ohranjati in izboljševati kakovost življenja v lokalnih skupnostih, spoštovati ter krepiti kulturno in zgodovinsko dediščino, tradicijo in raznolikost destinacije.</a:t>
            </a:r>
          </a:p>
          <a:p>
            <a:r>
              <a:rPr lang="sl-SI" b="1" dirty="0"/>
              <a:t>gospodarski vidik</a:t>
            </a:r>
            <a:r>
              <a:rPr lang="sl-SI" dirty="0"/>
              <a:t> – Zagotoviti konkurenčnost in sposobnost preživetja turističnih destinacij in podjetij, da se bodo lahko še naprej razvijala in prinašala koristi na dolgi rok,</a:t>
            </a:r>
          </a:p>
          <a:p>
            <a:r>
              <a:rPr lang="sl-SI" b="1" dirty="0"/>
              <a:t>podnebni vidik</a:t>
            </a:r>
            <a:r>
              <a:rPr lang="sl-SI" dirty="0"/>
              <a:t>- v zadnjem obdobju se zgornjim trem stebrom dodaja še vidik podnebnih </a:t>
            </a:r>
            <a:r>
              <a:rPr lang="sl-SI" dirty="0" err="1"/>
              <a:t>sprememb,kjer</a:t>
            </a:r>
            <a:r>
              <a:rPr lang="sl-SI" dirty="0"/>
              <a:t> je cilj zmanjšati vplive turizma na podnebje in povečati prilagajanje turizma podnebnim spremembam.</a:t>
            </a:r>
          </a:p>
          <a:p>
            <a:r>
              <a:rPr lang="sl-SI" b="1" dirty="0"/>
              <a:t>korporativni družbeno odgovorni</a:t>
            </a:r>
            <a:r>
              <a:rPr lang="sl-SI" dirty="0"/>
              <a:t> </a:t>
            </a:r>
            <a:r>
              <a:rPr lang="sl-SI" b="1" dirty="0"/>
              <a:t>vidik </a:t>
            </a:r>
            <a:r>
              <a:rPr lang="sl-SI" dirty="0"/>
              <a:t>(</a:t>
            </a:r>
            <a:r>
              <a:rPr lang="sl-SI" dirty="0" err="1"/>
              <a:t>corporate</a:t>
            </a:r>
            <a:r>
              <a:rPr lang="sl-SI" dirty="0"/>
              <a:t> social </a:t>
            </a:r>
            <a:r>
              <a:rPr lang="sl-SI" dirty="0" err="1"/>
              <a:t>responsibility</a:t>
            </a:r>
            <a:r>
              <a:rPr lang="sl-SI" dirty="0"/>
              <a:t>, CSR) - Da je </a:t>
            </a:r>
            <a:r>
              <a:rPr lang="sl-SI" dirty="0" smtClean="0"/>
              <a:t>subjekt </a:t>
            </a:r>
            <a:r>
              <a:rPr lang="sl-SI" dirty="0"/>
              <a:t>resnično »</a:t>
            </a:r>
            <a:r>
              <a:rPr lang="sl-SI" dirty="0" smtClean="0"/>
              <a:t>zelen«, </a:t>
            </a:r>
            <a:r>
              <a:rPr lang="sl-SI" dirty="0"/>
              <a:t>mora vključevati trajnostno usmerjeno odločanje na vseh ravneh organizacije.</a:t>
            </a:r>
          </a:p>
          <a:p>
            <a:endParaRPr lang="sl-SI" dirty="0"/>
          </a:p>
        </p:txBody>
      </p:sp>
    </p:spTree>
    <p:extLst>
      <p:ext uri="{BB962C8B-B14F-4D97-AF65-F5344CB8AC3E}">
        <p14:creationId xmlns:p14="http://schemas.microsoft.com/office/powerpoint/2010/main" val="9528259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Slovenija je </a:t>
            </a:r>
            <a:r>
              <a:rPr lang="sl-SI" b="1" dirty="0"/>
              <a:t>zelena dežela</a:t>
            </a:r>
            <a:endParaRPr lang="sl-SI" dirty="0"/>
          </a:p>
        </p:txBody>
      </p:sp>
      <p:pic>
        <p:nvPicPr>
          <p:cNvPr id="6" name="Označba mesta vsebine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1410" y="1930400"/>
            <a:ext cx="7080832" cy="4689902"/>
          </a:xfrm>
        </p:spPr>
      </p:pic>
    </p:spTree>
    <p:extLst>
      <p:ext uri="{BB962C8B-B14F-4D97-AF65-F5344CB8AC3E}">
        <p14:creationId xmlns:p14="http://schemas.microsoft.com/office/powerpoint/2010/main" val="2853258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sl-SI" sz="4000" b="1">
                <a:solidFill>
                  <a:srgbClr val="996633"/>
                </a:solidFill>
              </a:rPr>
              <a:t>IZJEMNA RAZNOLIKOST</a:t>
            </a:r>
            <a:br>
              <a:rPr lang="sl-SI" sz="4000" b="1">
                <a:solidFill>
                  <a:srgbClr val="996633"/>
                </a:solidFill>
              </a:rPr>
            </a:br>
            <a:endParaRPr lang="sl-SI" sz="4000" b="1">
              <a:solidFill>
                <a:srgbClr val="996633"/>
              </a:solidFill>
            </a:endParaRPr>
          </a:p>
        </p:txBody>
      </p:sp>
      <p:pic>
        <p:nvPicPr>
          <p:cNvPr id="7171"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200151" y="1628776"/>
            <a:ext cx="5961063" cy="3255963"/>
          </a:xfrm>
        </p:spPr>
      </p:pic>
      <p:pic>
        <p:nvPicPr>
          <p:cNvPr id="717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961188" y="1125539"/>
            <a:ext cx="3706812" cy="4941887"/>
          </a:xfrm>
          <a:noFill/>
        </p:spPr>
      </p:pic>
    </p:spTree>
    <p:extLst>
      <p:ext uri="{BB962C8B-B14F-4D97-AF65-F5344CB8AC3E}">
        <p14:creationId xmlns:p14="http://schemas.microsoft.com/office/powerpoint/2010/main" val="1011911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Grp="1" noChangeArrowheads="1"/>
          </p:cNvSpPr>
          <p:nvPr>
            <p:ph type="title"/>
          </p:nvPr>
        </p:nvSpPr>
        <p:spPr/>
        <p:txBody>
          <a:bodyPr/>
          <a:lstStyle/>
          <a:p>
            <a:pPr eaLnBrk="1" hangingPunct="1">
              <a:defRPr/>
            </a:pPr>
            <a:endParaRPr lang="sl-SI" smtClean="0"/>
          </a:p>
        </p:txBody>
      </p:sp>
      <p:pic>
        <p:nvPicPr>
          <p:cNvPr id="8195"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8188" y="-1979550"/>
            <a:ext cx="13060111" cy="9795083"/>
          </a:xfrm>
          <a:noFill/>
        </p:spPr>
      </p:pic>
    </p:spTree>
    <p:extLst>
      <p:ext uri="{BB962C8B-B14F-4D97-AF65-F5344CB8AC3E}">
        <p14:creationId xmlns:p14="http://schemas.microsoft.com/office/powerpoint/2010/main" val="25921462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0" name="Rectangle 8"/>
          <p:cNvSpPr>
            <a:spLocks noGrp="1" noChangeArrowheads="1"/>
          </p:cNvSpPr>
          <p:nvPr>
            <p:ph type="title"/>
          </p:nvPr>
        </p:nvSpPr>
        <p:spPr/>
        <p:txBody>
          <a:bodyPr/>
          <a:lstStyle/>
          <a:p>
            <a:pPr eaLnBrk="1" hangingPunct="1">
              <a:defRPr/>
            </a:pPr>
            <a:endParaRPr lang="sl-SI" smtClean="0"/>
          </a:p>
        </p:txBody>
      </p:sp>
      <p:pic>
        <p:nvPicPr>
          <p:cNvPr id="9219"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09278" y="-171031"/>
            <a:ext cx="9936163" cy="7451725"/>
          </a:xfrm>
          <a:noFill/>
        </p:spPr>
      </p:pic>
      <p:pic>
        <p:nvPicPr>
          <p:cNvPr id="9220" name="Picture 7" descr="107_077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87938" y="-1035050"/>
            <a:ext cx="2322512" cy="3095625"/>
          </a:xfrm>
          <a:noFill/>
        </p:spPr>
      </p:pic>
    </p:spTree>
    <p:extLst>
      <p:ext uri="{BB962C8B-B14F-4D97-AF65-F5344CB8AC3E}">
        <p14:creationId xmlns:p14="http://schemas.microsoft.com/office/powerpoint/2010/main" val="11818383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sz="half" idx="1"/>
          </p:nvPr>
        </p:nvSpPr>
        <p:spPr/>
        <p:txBody>
          <a:bodyPr/>
          <a:lstStyle/>
          <a:p>
            <a:endParaRPr lang="sl-SI"/>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4719638" cy="6915150"/>
          </a:xfrm>
          <a:prstGeom prst="rect">
            <a:avLst/>
          </a:prstGeom>
          <a:noFill/>
        </p:spPr>
      </p:pic>
      <p:pic>
        <p:nvPicPr>
          <p:cNvPr id="6" name="Picture 1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34336" y="-976391"/>
            <a:ext cx="5317000" cy="8312379"/>
          </a:xfrm>
        </p:spPr>
      </p:pic>
      <p:pic>
        <p:nvPicPr>
          <p:cNvPr id="2050" name="Picture 2" descr="http://www.petelin.info/SLIKE-divjipetelin.si/divji%20petelin%20Tetrao%20urogallus%20capercaillie%20veliki%20petelin%20tetreb%20tetrij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0283" y="2294626"/>
            <a:ext cx="2511717" cy="2628541"/>
          </a:xfrm>
          <a:prstGeom prst="rect">
            <a:avLst/>
          </a:prstGeom>
          <a:noFill/>
          <a:extLst>
            <a:ext uri="{909E8E84-426E-40DD-AFC4-6F175D3DCCD1}">
              <a14:hiddenFill xmlns:a14="http://schemas.microsoft.com/office/drawing/2010/main">
                <a:solidFill>
                  <a:srgbClr val="FFFFFF"/>
                </a:solidFill>
              </a14:hiddenFill>
            </a:ext>
          </a:extLst>
        </p:spPr>
      </p:pic>
      <p:pic>
        <p:nvPicPr>
          <p:cNvPr id="8" name="Slika 7"/>
          <p:cNvPicPr>
            <a:picLocks noChangeAspect="1"/>
          </p:cNvPicPr>
          <p:nvPr/>
        </p:nvPicPr>
        <p:blipFill>
          <a:blip r:embed="rId5"/>
          <a:stretch>
            <a:fillRect/>
          </a:stretch>
        </p:blipFill>
        <p:spPr>
          <a:xfrm>
            <a:off x="10287000" y="414695"/>
            <a:ext cx="1905000" cy="1266825"/>
          </a:xfrm>
          <a:prstGeom prst="rect">
            <a:avLst/>
          </a:prstGeom>
        </p:spPr>
      </p:pic>
      <p:pic>
        <p:nvPicPr>
          <p:cNvPr id="2054" name="Picture 6" descr="https://encrypted-tbn2.gstatic.com/images?q=tbn:ANd9GcR1_qx_VKa-ei03c3tnTIy4-JIYC9EbAUgHTPwQPGmoObXOPOr9g5FD6ts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39441" y="5228604"/>
            <a:ext cx="1952559" cy="148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1713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endParaRPr lang="sl-SI"/>
          </a:p>
        </p:txBody>
      </p:sp>
      <p:pic>
        <p:nvPicPr>
          <p:cNvPr id="4" name="Slika 3" descr="115_1533.jpg"/>
          <p:cNvPicPr>
            <a:picLocks noChangeAspect="1"/>
          </p:cNvPicPr>
          <p:nvPr/>
        </p:nvPicPr>
        <p:blipFill>
          <a:blip r:embed="rId2" cstate="print"/>
          <a:stretch>
            <a:fillRect/>
          </a:stretch>
        </p:blipFill>
        <p:spPr>
          <a:xfrm>
            <a:off x="-2658208" y="-3420207"/>
            <a:ext cx="17374761" cy="13031071"/>
          </a:xfrm>
          <a:prstGeom prst="rect">
            <a:avLst/>
          </a:prstGeom>
        </p:spPr>
      </p:pic>
      <p:sp>
        <p:nvSpPr>
          <p:cNvPr id="5" name="Pravokotnik 4"/>
          <p:cNvSpPr/>
          <p:nvPr/>
        </p:nvSpPr>
        <p:spPr>
          <a:xfrm>
            <a:off x="2286000" y="2967335"/>
            <a:ext cx="4642338"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sl-SI" dirty="0" smtClean="0"/>
              <a:t>Mati Narava nam redno prikazuje ogromna odstopanja, ki so jih med drugim povzročile posebne razmere ali pa genetske "napake". </a:t>
            </a:r>
            <a:endParaRPr lang="sl-SI" dirty="0"/>
          </a:p>
        </p:txBody>
      </p:sp>
    </p:spTree>
    <p:extLst>
      <p:ext uri="{BB962C8B-B14F-4D97-AF65-F5344CB8AC3E}">
        <p14:creationId xmlns:p14="http://schemas.microsoft.com/office/powerpoint/2010/main" val="23060109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Naslov 1"/>
          <p:cNvSpPr>
            <a:spLocks noGrp="1"/>
          </p:cNvSpPr>
          <p:nvPr>
            <p:ph type="title"/>
          </p:nvPr>
        </p:nvSpPr>
        <p:spPr/>
        <p:txBody>
          <a:bodyPr/>
          <a:lstStyle/>
          <a:p>
            <a:r>
              <a:rPr lang="sl-SI" dirty="0" smtClean="0">
                <a:latin typeface="Algerian" panose="04020705040A02060702" pitchFamily="82" charset="0"/>
              </a:rPr>
              <a:t>Kaj je Narava</a:t>
            </a:r>
          </a:p>
        </p:txBody>
      </p:sp>
      <p:sp>
        <p:nvSpPr>
          <p:cNvPr id="3" name="Ograda vsebine 2"/>
          <p:cNvSpPr>
            <a:spLocks noGrp="1"/>
          </p:cNvSpPr>
          <p:nvPr>
            <p:ph idx="1"/>
          </p:nvPr>
        </p:nvSpPr>
        <p:spPr/>
        <p:txBody>
          <a:bodyPr rtlCol="0">
            <a:normAutofit/>
          </a:bodyPr>
          <a:lstStyle/>
          <a:p>
            <a:pPr>
              <a:defRPr/>
            </a:pPr>
            <a:endParaRPr lang="sl-SI" dirty="0" smtClean="0"/>
          </a:p>
          <a:p>
            <a:pPr marL="0" indent="0">
              <a:buNone/>
              <a:defRPr/>
            </a:pPr>
            <a:r>
              <a:rPr lang="sl-SI" sz="3200" dirty="0" smtClean="0">
                <a:solidFill>
                  <a:schemeClr val="tx2"/>
                </a:solidFill>
              </a:rPr>
              <a:t>Naráva (tudi snôvni svét, snôvno vesólje, narávni svét in narávno vesólje ali starinsko </a:t>
            </a:r>
            <a:r>
              <a:rPr lang="sl-SI" sz="3200" i="1" dirty="0" smtClean="0">
                <a:solidFill>
                  <a:schemeClr val="tx2"/>
                </a:solidFill>
              </a:rPr>
              <a:t>natura</a:t>
            </a:r>
            <a:r>
              <a:rPr lang="sl-SI" sz="3200" dirty="0" smtClean="0">
                <a:solidFill>
                  <a:schemeClr val="tx2"/>
                </a:solidFill>
              </a:rPr>
              <a:t> in malo manj priroda) je vsa </a:t>
            </a:r>
            <a:r>
              <a:rPr lang="sl-SI" sz="3200" dirty="0" smtClean="0">
                <a:solidFill>
                  <a:srgbClr val="002060"/>
                </a:solidFill>
                <a:hlinkClick r:id="rId2" tooltip="Snov"/>
              </a:rPr>
              <a:t>snov</a:t>
            </a:r>
            <a:r>
              <a:rPr lang="sl-SI" sz="3200" dirty="0" smtClean="0">
                <a:solidFill>
                  <a:srgbClr val="002060"/>
                </a:solidFill>
              </a:rPr>
              <a:t> </a:t>
            </a:r>
            <a:r>
              <a:rPr lang="sl-SI" sz="3200" dirty="0" smtClean="0">
                <a:solidFill>
                  <a:schemeClr val="tx2"/>
                </a:solidFill>
              </a:rPr>
              <a:t>in </a:t>
            </a:r>
            <a:r>
              <a:rPr lang="sl-SI" sz="3200" dirty="0" smtClean="0">
                <a:solidFill>
                  <a:schemeClr val="tx2"/>
                </a:solidFill>
                <a:hlinkClick r:id="rId3" tooltip="Energija"/>
              </a:rPr>
              <a:t>energija</a:t>
            </a:r>
            <a:r>
              <a:rPr lang="sl-SI" sz="3200" dirty="0" smtClean="0">
                <a:solidFill>
                  <a:schemeClr val="tx2"/>
                </a:solidFill>
              </a:rPr>
              <a:t>, še posebej v svoji osnovni obliki, neodvisni od </a:t>
            </a:r>
            <a:r>
              <a:rPr lang="sl-SI" sz="3200" dirty="0" smtClean="0">
                <a:solidFill>
                  <a:schemeClr val="tx2"/>
                </a:solidFill>
                <a:hlinkClick r:id="rId4" tooltip="Človek"/>
              </a:rPr>
              <a:t>človeškega</a:t>
            </a:r>
            <a:r>
              <a:rPr lang="sl-SI" sz="3200" dirty="0" smtClean="0">
                <a:solidFill>
                  <a:schemeClr val="tx2"/>
                </a:solidFill>
              </a:rPr>
              <a:t> vpliva .</a:t>
            </a:r>
          </a:p>
        </p:txBody>
      </p:sp>
    </p:spTree>
    <p:extLst>
      <p:ext uri="{BB962C8B-B14F-4D97-AF65-F5344CB8AC3E}">
        <p14:creationId xmlns:p14="http://schemas.microsoft.com/office/powerpoint/2010/main" val="437006820"/>
      </p:ext>
    </p:extLst>
  </p:cSld>
  <p:clrMapOvr>
    <a:masterClrMapping/>
  </p:clrMapOvr>
  <p:timing>
    <p:tnLst>
      <p:par>
        <p:cTn id="1" dur="indefinite" restart="never" nodeType="tmRoot"/>
      </p:par>
    </p:tnLst>
  </p:timing>
</p:sld>
</file>

<file path=ppt/theme/theme1.xml><?xml version="1.0" encoding="utf-8"?>
<a:theme xmlns:a="http://schemas.openxmlformats.org/drawingml/2006/main" name="Gladko">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59</TotalTime>
  <Words>802</Words>
  <Application>Microsoft Office PowerPoint</Application>
  <PresentationFormat>Širokozaslonsko</PresentationFormat>
  <Paragraphs>63</Paragraphs>
  <Slides>19</Slides>
  <Notes>0</Notes>
  <HiddenSlides>0</HiddenSlides>
  <MMClips>0</MMClips>
  <ScaleCrop>false</ScaleCrop>
  <HeadingPairs>
    <vt:vector size="8" baseType="variant">
      <vt:variant>
        <vt:lpstr>Uporabljene pisave</vt:lpstr>
      </vt:variant>
      <vt:variant>
        <vt:i4>4</vt:i4>
      </vt:variant>
      <vt:variant>
        <vt:lpstr>Tema</vt:lpstr>
      </vt:variant>
      <vt:variant>
        <vt:i4>1</vt:i4>
      </vt:variant>
      <vt:variant>
        <vt:lpstr>Vdelani OLE strežniki</vt:lpstr>
      </vt:variant>
      <vt:variant>
        <vt:i4>1</vt:i4>
      </vt:variant>
      <vt:variant>
        <vt:lpstr>Naslovi diapozitivov</vt:lpstr>
      </vt:variant>
      <vt:variant>
        <vt:i4>19</vt:i4>
      </vt:variant>
    </vt:vector>
  </HeadingPairs>
  <TitlesOfParts>
    <vt:vector size="25" baseType="lpstr">
      <vt:lpstr>Algerian</vt:lpstr>
      <vt:lpstr>Arial</vt:lpstr>
      <vt:lpstr>Trebuchet MS</vt:lpstr>
      <vt:lpstr>Wingdings 3</vt:lpstr>
      <vt:lpstr>Gladko</vt:lpstr>
      <vt:lpstr>CorelDraw.Graphic.8</vt:lpstr>
      <vt:lpstr> ZELENI TURIZEM </vt:lpstr>
      <vt:lpstr>ZELEN</vt:lpstr>
      <vt:lpstr>Slovenija je zelena dežela</vt:lpstr>
      <vt:lpstr>IZJEMNA RAZNOLIKOST </vt:lpstr>
      <vt:lpstr>PowerPointova predstavitev</vt:lpstr>
      <vt:lpstr>PowerPointova predstavitev</vt:lpstr>
      <vt:lpstr>PowerPointova predstavitev</vt:lpstr>
      <vt:lpstr>PowerPointova predstavitev</vt:lpstr>
      <vt:lpstr>Kaj je Narava</vt:lpstr>
      <vt:lpstr>Kaj je Narava</vt:lpstr>
      <vt:lpstr>Kaj je Narava</vt:lpstr>
      <vt:lpstr>Kaj je Narava</vt:lpstr>
      <vt:lpstr>Kaj je Narava</vt:lpstr>
      <vt:lpstr>Kaj je Narava</vt:lpstr>
      <vt:lpstr>Etični kodeks obiskovalcev v Naravi </vt:lpstr>
      <vt:lpstr>Narava je posebna vrednota tudi zaradi tega, ker nikoli ne more biti slaba.</vt:lpstr>
      <vt:lpstr>Cilj trajnostnega razvoja</vt:lpstr>
      <vt:lpstr>PowerPointova predstavitev</vt:lpstr>
      <vt:lpstr>PowerPointova predstavitev</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ZELENI TURIZEM</dc:title>
  <dc:creator>Jože</dc:creator>
  <cp:lastModifiedBy>Jože</cp:lastModifiedBy>
  <cp:revision>6</cp:revision>
  <dcterms:created xsi:type="dcterms:W3CDTF">2013-11-05T03:06:34Z</dcterms:created>
  <dcterms:modified xsi:type="dcterms:W3CDTF">2013-11-05T04:08:12Z</dcterms:modified>
</cp:coreProperties>
</file>